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8" r:id="rId2"/>
  </p:sldMasterIdLst>
  <p:notesMasterIdLst>
    <p:notesMasterId r:id="rId13"/>
  </p:notesMasterIdLst>
  <p:sldIdLst>
    <p:sldId id="256" r:id="rId3"/>
    <p:sldId id="257" r:id="rId4"/>
    <p:sldId id="259" r:id="rId5"/>
    <p:sldId id="307" r:id="rId6"/>
    <p:sldId id="306" r:id="rId7"/>
    <p:sldId id="262" r:id="rId8"/>
    <p:sldId id="308" r:id="rId9"/>
    <p:sldId id="264" r:id="rId10"/>
    <p:sldId id="265" r:id="rId11"/>
    <p:sldId id="26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CDF"/>
    <a:srgbClr val="B3C9FE"/>
    <a:srgbClr val="D686A1"/>
    <a:srgbClr val="E6E6E6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e2c5d1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e2c5d1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37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2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8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B41AF-5E88-430D-AC4C-5195A5EE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DE6997-9F81-4773-A1C5-0519630B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FC2CFC-7D69-4BA8-BBA1-58C67FEC6BA6}"/>
              </a:ext>
            </a:extLst>
          </p:cNvPr>
          <p:cNvSpPr txBox="1"/>
          <p:nvPr/>
        </p:nvSpPr>
        <p:spPr>
          <a:xfrm>
            <a:off x="2687475" y="3476738"/>
            <a:ext cx="2578966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File Analyzer System</a:t>
            </a:r>
            <a:endParaRPr lang="en-US" altLang="zh-CN" sz="11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B506B8-CB90-4A04-9F70-7C0FCF8B1108}"/>
              </a:ext>
            </a:extLst>
          </p:cNvPr>
          <p:cNvSpPr txBox="1"/>
          <p:nvPr/>
        </p:nvSpPr>
        <p:spPr>
          <a:xfrm>
            <a:off x="-220899" y="2253212"/>
            <a:ext cx="7553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264CDF"/>
                </a:solidFill>
                <a:cs typeface="+mn-ea"/>
                <a:sym typeface="+mn-lt"/>
              </a:rPr>
              <a:t>文件分析系统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88A862-D03B-4C4E-8907-6D8F16A4FFD6}"/>
              </a:ext>
            </a:extLst>
          </p:cNvPr>
          <p:cNvGrpSpPr/>
          <p:nvPr/>
        </p:nvGrpSpPr>
        <p:grpSpPr>
          <a:xfrm rot="5400000">
            <a:off x="2586105" y="1195914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6B557FB-7BBD-4495-A761-97E1247FB06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523E617-1323-455D-ACA5-F00E82E3A26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D6C48E5-2205-4849-92F2-88DA8397ED8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9766BAB-B45B-46A3-956D-4CE25907104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B0366CA-8785-4890-93DB-428AD5BF5EF5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392857-C2E1-474B-B0B2-DD72C05CB303}"/>
              </a:ext>
            </a:extLst>
          </p:cNvPr>
          <p:cNvSpPr txBox="1"/>
          <p:nvPr/>
        </p:nvSpPr>
        <p:spPr>
          <a:xfrm>
            <a:off x="2231761" y="1553095"/>
            <a:ext cx="1307939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600" kern="0" dirty="0">
                <a:solidFill>
                  <a:srgbClr val="264CDF"/>
                </a:solidFill>
                <a:cs typeface="+mn-ea"/>
                <a:sym typeface="+mn-lt"/>
              </a:rPr>
              <a:t>File Analyzer System</a:t>
            </a:r>
          </a:p>
        </p:txBody>
      </p:sp>
    </p:spTree>
    <p:extLst>
      <p:ext uri="{BB962C8B-B14F-4D97-AF65-F5344CB8AC3E}">
        <p14:creationId xmlns:p14="http://schemas.microsoft.com/office/powerpoint/2010/main" val="26093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B41AF-5E88-430D-AC4C-5195A5EE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DE6997-9F81-4773-A1C5-0519630B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2B506B8-CB90-4A04-9F70-7C0FCF8B1108}"/>
              </a:ext>
            </a:extLst>
          </p:cNvPr>
          <p:cNvSpPr txBox="1"/>
          <p:nvPr/>
        </p:nvSpPr>
        <p:spPr>
          <a:xfrm>
            <a:off x="896701" y="2239972"/>
            <a:ext cx="5654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264CDF"/>
                </a:solidFill>
                <a:cs typeface="+mn-ea"/>
                <a:sym typeface="+mn-lt"/>
              </a:rPr>
              <a:t>THANK YOU</a:t>
            </a:r>
            <a:endParaRPr lang="zh-CN" altLang="en-US" sz="66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88A862-D03B-4C4E-8907-6D8F16A4FFD6}"/>
              </a:ext>
            </a:extLst>
          </p:cNvPr>
          <p:cNvGrpSpPr/>
          <p:nvPr/>
        </p:nvGrpSpPr>
        <p:grpSpPr>
          <a:xfrm rot="5400000">
            <a:off x="2586105" y="1195914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6B557FB-7BBD-4495-A761-97E1247FB06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523E617-1323-455D-ACA5-F00E82E3A26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D6C48E5-2205-4849-92F2-88DA8397ED8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9766BAB-B45B-46A3-956D-4CE25907104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B0366CA-8785-4890-93DB-428AD5BF5EF5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E93A52-757A-4F3D-B597-593C911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raphic 2774">
            <a:extLst>
              <a:ext uri="{FF2B5EF4-FFF2-40B4-BE49-F238E27FC236}">
                <a16:creationId xmlns:a16="http://schemas.microsoft.com/office/drawing/2014/main" id="{910CC1B0-4D37-4B9D-8B3A-5BE8F1D8ADD2}"/>
              </a:ext>
            </a:extLst>
          </p:cNvPr>
          <p:cNvSpPr/>
          <p:nvPr/>
        </p:nvSpPr>
        <p:spPr>
          <a:xfrm flipH="1">
            <a:off x="3319843" y="837353"/>
            <a:ext cx="4075566" cy="4871779"/>
          </a:xfrm>
          <a:custGeom>
            <a:avLst/>
            <a:gdLst>
              <a:gd name="connsiteX0" fmla="*/ 0 w 7258050"/>
              <a:gd name="connsiteY0" fmla="*/ 4352925 h 4343400"/>
              <a:gd name="connsiteX1" fmla="*/ 2524125 w 7258050"/>
              <a:gd name="connsiteY1" fmla="*/ 3067050 h 4343400"/>
              <a:gd name="connsiteX2" fmla="*/ 3933825 w 7258050"/>
              <a:gd name="connsiteY2" fmla="*/ 2286000 h 4343400"/>
              <a:gd name="connsiteX3" fmla="*/ 4343400 w 7258050"/>
              <a:gd name="connsiteY3" fmla="*/ 2381250 h 4343400"/>
              <a:gd name="connsiteX4" fmla="*/ 4905375 w 7258050"/>
              <a:gd name="connsiteY4" fmla="*/ 2028825 h 4343400"/>
              <a:gd name="connsiteX5" fmla="*/ 5657850 w 7258050"/>
              <a:gd name="connsiteY5" fmla="*/ 1343025 h 4343400"/>
              <a:gd name="connsiteX6" fmla="*/ 6010275 w 7258050"/>
              <a:gd name="connsiteY6" fmla="*/ 1409700 h 4343400"/>
              <a:gd name="connsiteX7" fmla="*/ 7258050 w 7258050"/>
              <a:gd name="connsiteY7" fmla="*/ 0 h 4343400"/>
              <a:gd name="connsiteX0" fmla="*/ 0 w 7632944"/>
              <a:gd name="connsiteY0" fmla="*/ 4531153 h 4531153"/>
              <a:gd name="connsiteX1" fmla="*/ 2899019 w 7632944"/>
              <a:gd name="connsiteY1" fmla="*/ 3067050 h 4531153"/>
              <a:gd name="connsiteX2" fmla="*/ 4308719 w 7632944"/>
              <a:gd name="connsiteY2" fmla="*/ 2286000 h 4531153"/>
              <a:gd name="connsiteX3" fmla="*/ 4718294 w 7632944"/>
              <a:gd name="connsiteY3" fmla="*/ 2381250 h 4531153"/>
              <a:gd name="connsiteX4" fmla="*/ 5280269 w 7632944"/>
              <a:gd name="connsiteY4" fmla="*/ 2028825 h 4531153"/>
              <a:gd name="connsiteX5" fmla="*/ 6032744 w 7632944"/>
              <a:gd name="connsiteY5" fmla="*/ 1343025 h 4531153"/>
              <a:gd name="connsiteX6" fmla="*/ 6385169 w 7632944"/>
              <a:gd name="connsiteY6" fmla="*/ 1409700 h 4531153"/>
              <a:gd name="connsiteX7" fmla="*/ 7632944 w 7632944"/>
              <a:gd name="connsiteY7" fmla="*/ 0 h 4531153"/>
              <a:gd name="connsiteX0" fmla="*/ 0 w 5502400"/>
              <a:gd name="connsiteY0" fmla="*/ 4730159 h 4730159"/>
              <a:gd name="connsiteX1" fmla="*/ 768475 w 5502400"/>
              <a:gd name="connsiteY1" fmla="*/ 3067050 h 4730159"/>
              <a:gd name="connsiteX2" fmla="*/ 2178175 w 5502400"/>
              <a:gd name="connsiteY2" fmla="*/ 2286000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178175 w 5502400"/>
              <a:gd name="connsiteY2" fmla="*/ 2286000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3902200 w 5502400"/>
              <a:gd name="connsiteY5" fmla="*/ 1343025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974203 w 5502400"/>
              <a:gd name="connsiteY2" fmla="*/ 3046908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2196643 w 5502400"/>
              <a:gd name="connsiteY1" fmla="*/ 4003554 h 4730159"/>
              <a:gd name="connsiteX2" fmla="*/ 2974203 w 5502400"/>
              <a:gd name="connsiteY2" fmla="*/ 3046908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291686"/>
              <a:gd name="connsiteY0" fmla="*/ 4823809 h 4823809"/>
              <a:gd name="connsiteX1" fmla="*/ 1985929 w 5291686"/>
              <a:gd name="connsiteY1" fmla="*/ 4003554 h 4823809"/>
              <a:gd name="connsiteX2" fmla="*/ 2763489 w 5291686"/>
              <a:gd name="connsiteY2" fmla="*/ 3046908 h 4823809"/>
              <a:gd name="connsiteX3" fmla="*/ 2974057 w 5291686"/>
              <a:gd name="connsiteY3" fmla="*/ 2568551 h 4823809"/>
              <a:gd name="connsiteX4" fmla="*/ 3407263 w 5291686"/>
              <a:gd name="connsiteY4" fmla="*/ 2344895 h 4823809"/>
              <a:gd name="connsiteX5" fmla="*/ 4124619 w 5291686"/>
              <a:gd name="connsiteY5" fmla="*/ 886480 h 4823809"/>
              <a:gd name="connsiteX6" fmla="*/ 4605813 w 5291686"/>
              <a:gd name="connsiteY6" fmla="*/ 882918 h 4823809"/>
              <a:gd name="connsiteX7" fmla="*/ 5291686 w 5291686"/>
              <a:gd name="connsiteY7" fmla="*/ 0 h 4823809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2974057 w 5198036"/>
              <a:gd name="connsiteY3" fmla="*/ 2556845 h 4812103"/>
              <a:gd name="connsiteX4" fmla="*/ 3407263 w 5198036"/>
              <a:gd name="connsiteY4" fmla="*/ 2333189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2974057 w 5198036"/>
              <a:gd name="connsiteY3" fmla="*/ 2556845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950789 w 5198036"/>
              <a:gd name="connsiteY2" fmla="*/ 3082027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2220055 w 5198036"/>
              <a:gd name="connsiteY1" fmla="*/ 3968436 h 4812103"/>
              <a:gd name="connsiteX2" fmla="*/ 2950789 w 5198036"/>
              <a:gd name="connsiteY2" fmla="*/ 3082027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4390302"/>
              <a:gd name="connsiteY0" fmla="*/ 4800397 h 4800397"/>
              <a:gd name="connsiteX1" fmla="*/ 1412321 w 4390302"/>
              <a:gd name="connsiteY1" fmla="*/ 3968436 h 4800397"/>
              <a:gd name="connsiteX2" fmla="*/ 2143055 w 4390302"/>
              <a:gd name="connsiteY2" fmla="*/ 3082027 h 4800397"/>
              <a:gd name="connsiteX3" fmla="*/ 2318504 w 4390302"/>
              <a:gd name="connsiteY3" fmla="*/ 2369544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412321 w 4390302"/>
              <a:gd name="connsiteY1" fmla="*/ 3968436 h 4800397"/>
              <a:gd name="connsiteX2" fmla="*/ 2143055 w 4390302"/>
              <a:gd name="connsiteY2" fmla="*/ 3082027 h 4800397"/>
              <a:gd name="connsiteX3" fmla="*/ 2295091 w 4390302"/>
              <a:gd name="connsiteY3" fmla="*/ 221736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084545 w 4390302"/>
              <a:gd name="connsiteY1" fmla="*/ 3710898 h 4800397"/>
              <a:gd name="connsiteX2" fmla="*/ 2143055 w 4390302"/>
              <a:gd name="connsiteY2" fmla="*/ 3082027 h 4800397"/>
              <a:gd name="connsiteX3" fmla="*/ 2295091 w 4390302"/>
              <a:gd name="connsiteY3" fmla="*/ 221736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084545 w 4390302"/>
              <a:gd name="connsiteY1" fmla="*/ 3710898 h 4800397"/>
              <a:gd name="connsiteX2" fmla="*/ 2143055 w 4390302"/>
              <a:gd name="connsiteY2" fmla="*/ 3082027 h 4800397"/>
              <a:gd name="connsiteX3" fmla="*/ 2356549 w 4390302"/>
              <a:gd name="connsiteY3" fmla="*/ 252465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1213 w 3305757"/>
              <a:gd name="connsiteY0" fmla="*/ 4042415 h 4042415"/>
              <a:gd name="connsiteX1" fmla="*/ 0 w 3305757"/>
              <a:gd name="connsiteY1" fmla="*/ 3710898 h 4042415"/>
              <a:gd name="connsiteX2" fmla="*/ 1058510 w 3305757"/>
              <a:gd name="connsiteY2" fmla="*/ 3082027 h 4042415"/>
              <a:gd name="connsiteX3" fmla="*/ 1272004 w 3305757"/>
              <a:gd name="connsiteY3" fmla="*/ 2524652 h 4042415"/>
              <a:gd name="connsiteX4" fmla="*/ 1819348 w 3305757"/>
              <a:gd name="connsiteY4" fmla="*/ 2169301 h 4042415"/>
              <a:gd name="connsiteX5" fmla="*/ 2232340 w 3305757"/>
              <a:gd name="connsiteY5" fmla="*/ 874774 h 4042415"/>
              <a:gd name="connsiteX6" fmla="*/ 2713534 w 3305757"/>
              <a:gd name="connsiteY6" fmla="*/ 871212 h 4042415"/>
              <a:gd name="connsiteX7" fmla="*/ 3305757 w 3305757"/>
              <a:gd name="connsiteY7" fmla="*/ 0 h 4042415"/>
              <a:gd name="connsiteX0" fmla="*/ 1 w 3304545"/>
              <a:gd name="connsiteY0" fmla="*/ 4042415 h 4042415"/>
              <a:gd name="connsiteX1" fmla="*/ 336807 w 3304545"/>
              <a:gd name="connsiteY1" fmla="*/ 3485552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712322 w 3304545"/>
              <a:gd name="connsiteY6" fmla="*/ 87121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336807 w 3304545"/>
              <a:gd name="connsiteY1" fmla="*/ 3485552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613368 w 3304545"/>
              <a:gd name="connsiteY1" fmla="*/ 3680169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613368 w 3304545"/>
              <a:gd name="connsiteY1" fmla="*/ 3680169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487203 w 3304545"/>
              <a:gd name="connsiteY5" fmla="*/ 956718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4545" h="4042415">
                <a:moveTo>
                  <a:pt x="1" y="4042415"/>
                </a:moveTo>
                <a:cubicBezTo>
                  <a:pt x="-403" y="3931909"/>
                  <a:pt x="613772" y="3790675"/>
                  <a:pt x="613368" y="3680169"/>
                </a:cubicBezTo>
                <a:lnTo>
                  <a:pt x="1057298" y="3082027"/>
                </a:lnTo>
                <a:lnTo>
                  <a:pt x="1270792" y="2524652"/>
                </a:lnTo>
                <a:lnTo>
                  <a:pt x="1818136" y="2169301"/>
                </a:lnTo>
                <a:lnTo>
                  <a:pt x="2487203" y="956718"/>
                </a:lnTo>
                <a:lnTo>
                  <a:pt x="2927425" y="563922"/>
                </a:lnTo>
                <a:lnTo>
                  <a:pt x="3304545" y="0"/>
                </a:lnTo>
              </a:path>
            </a:pathLst>
          </a:custGeom>
          <a:noFill/>
          <a:ln w="25400" cap="rnd">
            <a:solidFill>
              <a:srgbClr val="532DB9"/>
            </a:solidFill>
            <a:prstDash val="solid"/>
            <a:round/>
            <a:tailEnd type="arrow"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5" name="Oval 247">
            <a:extLst>
              <a:ext uri="{FF2B5EF4-FFF2-40B4-BE49-F238E27FC236}">
                <a16:creationId xmlns:a16="http://schemas.microsoft.com/office/drawing/2014/main" id="{B4257D8B-ACB0-43EC-AC51-C29E255E97A0}"/>
              </a:ext>
            </a:extLst>
          </p:cNvPr>
          <p:cNvSpPr/>
          <p:nvPr/>
        </p:nvSpPr>
        <p:spPr>
          <a:xfrm flipH="1">
            <a:off x="4139049" y="1854018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61">
            <a:extLst>
              <a:ext uri="{FF2B5EF4-FFF2-40B4-BE49-F238E27FC236}">
                <a16:creationId xmlns:a16="http://schemas.microsoft.com/office/drawing/2014/main" id="{1BCB24A0-C559-41AE-A7FD-ED26E3320C3F}"/>
              </a:ext>
            </a:extLst>
          </p:cNvPr>
          <p:cNvSpPr/>
          <p:nvPr/>
        </p:nvSpPr>
        <p:spPr>
          <a:xfrm flipH="1">
            <a:off x="5684349" y="3659310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3C17D0-2305-4F22-8F9C-CDB312E1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7" y="1199863"/>
            <a:ext cx="5381322" cy="538132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E0A4A2F-640B-44CA-A1A3-AE2889A1A7AE}"/>
              </a:ext>
            </a:extLst>
          </p:cNvPr>
          <p:cNvGrpSpPr/>
          <p:nvPr/>
        </p:nvGrpSpPr>
        <p:grpSpPr>
          <a:xfrm>
            <a:off x="4727185" y="1433365"/>
            <a:ext cx="3932308" cy="739934"/>
            <a:chOff x="939345" y="1918095"/>
            <a:chExt cx="4150815" cy="781050"/>
          </a:xfrm>
        </p:grpSpPr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704EFAD7-6975-4B02-A4DD-DDF3016449AE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AE09096E-9F40-4A96-82C5-D9B4BB5A781E}"/>
                </a:ext>
              </a:extLst>
            </p:cNvPr>
            <p:cNvSpPr/>
            <p:nvPr/>
          </p:nvSpPr>
          <p:spPr>
            <a:xfrm>
              <a:off x="939345" y="1918095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5A8DEED-31A1-45D6-AC94-356E5E6F7263}"/>
                </a:ext>
              </a:extLst>
            </p:cNvPr>
            <p:cNvSpPr/>
            <p:nvPr/>
          </p:nvSpPr>
          <p:spPr>
            <a:xfrm flipH="1">
              <a:off x="1035221" y="2127578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1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02EF3AF-3BE5-48AD-8C86-A8D52313A2C0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产品介绍</a:t>
              </a:r>
            </a:p>
          </p:txBody>
        </p:sp>
      </p:grpSp>
      <p:sp>
        <p:nvSpPr>
          <p:cNvPr id="15" name="Oval 262">
            <a:extLst>
              <a:ext uri="{FF2B5EF4-FFF2-40B4-BE49-F238E27FC236}">
                <a16:creationId xmlns:a16="http://schemas.microsoft.com/office/drawing/2014/main" id="{8D37D43A-DF76-478C-8C24-52CCB2D1A2D9}"/>
              </a:ext>
            </a:extLst>
          </p:cNvPr>
          <p:cNvSpPr/>
          <p:nvPr/>
        </p:nvSpPr>
        <p:spPr>
          <a:xfrm flipH="1">
            <a:off x="7265355" y="5627064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579650C-1E9B-4647-8C36-83301ABE6A04}"/>
              </a:ext>
            </a:extLst>
          </p:cNvPr>
          <p:cNvGrpSpPr/>
          <p:nvPr/>
        </p:nvGrpSpPr>
        <p:grpSpPr>
          <a:xfrm>
            <a:off x="6235153" y="3392683"/>
            <a:ext cx="3980382" cy="739934"/>
            <a:chOff x="888600" y="1941200"/>
            <a:chExt cx="4201560" cy="781050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630023CA-8865-460C-BF23-2ED3CA1DD81B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16D68ED1-976D-49C6-857A-C23FB0A4A2F7}"/>
                </a:ext>
              </a:extLst>
            </p:cNvPr>
            <p:cNvSpPr/>
            <p:nvPr/>
          </p:nvSpPr>
          <p:spPr>
            <a:xfrm>
              <a:off x="888600" y="1941200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D35F882-A6CF-49B7-A6AE-ABDA7D694C0A}"/>
                </a:ext>
              </a:extLst>
            </p:cNvPr>
            <p:cNvSpPr/>
            <p:nvPr/>
          </p:nvSpPr>
          <p:spPr>
            <a:xfrm flipH="1">
              <a:off x="1029283" y="2121202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2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6960D6-B531-4AA9-8286-AA90D2AA436A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产品定位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53A03D-1DD5-4FAE-949D-CE70F22F9803}"/>
              </a:ext>
            </a:extLst>
          </p:cNvPr>
          <p:cNvGrpSpPr/>
          <p:nvPr/>
        </p:nvGrpSpPr>
        <p:grpSpPr>
          <a:xfrm>
            <a:off x="7800602" y="5354726"/>
            <a:ext cx="3951825" cy="739934"/>
            <a:chOff x="918743" y="1941199"/>
            <a:chExt cx="4171417" cy="781050"/>
          </a:xfrm>
        </p:grpSpPr>
        <p:sp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036F8A20-C1A3-43AE-A568-708CE4170527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30C8F9D9-5965-4306-B377-1D7991BBF6B0}"/>
                </a:ext>
              </a:extLst>
            </p:cNvPr>
            <p:cNvSpPr/>
            <p:nvPr/>
          </p:nvSpPr>
          <p:spPr>
            <a:xfrm>
              <a:off x="918743" y="1941199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F52D771-459F-48C6-B690-F02FA10A65ED}"/>
                </a:ext>
              </a:extLst>
            </p:cNvPr>
            <p:cNvSpPr/>
            <p:nvPr/>
          </p:nvSpPr>
          <p:spPr>
            <a:xfrm flipH="1">
              <a:off x="1044812" y="2104310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3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A8A7C26-B560-44A7-8408-5929F49095FA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产品优势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E9292C1-3F34-4743-949F-9A0C789063E7}"/>
              </a:ext>
            </a:extLst>
          </p:cNvPr>
          <p:cNvGrpSpPr/>
          <p:nvPr/>
        </p:nvGrpSpPr>
        <p:grpSpPr>
          <a:xfrm rot="5400000">
            <a:off x="2136067" y="1137953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85C26A6-88C4-49C6-9485-3BFCEC7D2243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49AA6CC-5808-4BCA-9570-31F0702CD4B5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3E977DF-47CD-44CF-AEA9-5A2988448108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EE3A695-286F-4CBF-BF1A-4E289D00C58A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908DF2E-4A4C-42F1-B725-FA6930C80D0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4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264CDF"/>
                </a:solidFill>
                <a:cs typeface="+mn-ea"/>
                <a:sym typeface="+mn-lt"/>
              </a:rPr>
              <a:t>产品介绍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INTRDUCE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文件分析系统</a:t>
            </a: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islíḓè">
            <a:extLst>
              <a:ext uri="{FF2B5EF4-FFF2-40B4-BE49-F238E27FC236}">
                <a16:creationId xmlns:a16="http://schemas.microsoft.com/office/drawing/2014/main" id="{3F2F3290-BC78-4413-AC35-07D98F108812}"/>
              </a:ext>
            </a:extLst>
          </p:cNvPr>
          <p:cNvSpPr/>
          <p:nvPr/>
        </p:nvSpPr>
        <p:spPr>
          <a:xfrm>
            <a:off x="2918278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ṡlíḍè">
            <a:extLst>
              <a:ext uri="{FF2B5EF4-FFF2-40B4-BE49-F238E27FC236}">
                <a16:creationId xmlns:a16="http://schemas.microsoft.com/office/drawing/2014/main" id="{58E0AB9F-E476-476F-B255-9A3F57B2F616}"/>
              </a:ext>
            </a:extLst>
          </p:cNvPr>
          <p:cNvSpPr/>
          <p:nvPr/>
        </p:nvSpPr>
        <p:spPr bwMode="auto">
          <a:xfrm>
            <a:off x="3046624" y="1741190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îśľíḑé">
            <a:extLst>
              <a:ext uri="{FF2B5EF4-FFF2-40B4-BE49-F238E27FC236}">
                <a16:creationId xmlns:a16="http://schemas.microsoft.com/office/drawing/2014/main" id="{182A9777-659F-4058-8457-4EB8056375B0}"/>
              </a:ext>
            </a:extLst>
          </p:cNvPr>
          <p:cNvSpPr/>
          <p:nvPr/>
        </p:nvSpPr>
        <p:spPr>
          <a:xfrm>
            <a:off x="2289250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$ľíďe">
            <a:extLst>
              <a:ext uri="{FF2B5EF4-FFF2-40B4-BE49-F238E27FC236}">
                <a16:creationId xmlns:a16="http://schemas.microsoft.com/office/drawing/2014/main" id="{CFD5D067-7846-4BE7-ADA9-5E262407F2FD}"/>
              </a:ext>
            </a:extLst>
          </p:cNvPr>
          <p:cNvSpPr/>
          <p:nvPr/>
        </p:nvSpPr>
        <p:spPr bwMode="auto">
          <a:xfrm>
            <a:off x="2408580" y="1773887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îSľïḓe">
            <a:extLst>
              <a:ext uri="{FF2B5EF4-FFF2-40B4-BE49-F238E27FC236}">
                <a16:creationId xmlns:a16="http://schemas.microsoft.com/office/drawing/2014/main" id="{14C38B87-9747-489B-90FB-1121811053C9}"/>
              </a:ext>
            </a:extLst>
          </p:cNvPr>
          <p:cNvSpPr/>
          <p:nvPr/>
        </p:nvSpPr>
        <p:spPr>
          <a:xfrm>
            <a:off x="3547307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s1îḑè">
            <a:extLst>
              <a:ext uri="{FF2B5EF4-FFF2-40B4-BE49-F238E27FC236}">
                <a16:creationId xmlns:a16="http://schemas.microsoft.com/office/drawing/2014/main" id="{13FD2E6A-5B2B-4D83-B21F-EAC8DB9AEB60}"/>
              </a:ext>
            </a:extLst>
          </p:cNvPr>
          <p:cNvSpPr/>
          <p:nvPr/>
        </p:nvSpPr>
        <p:spPr bwMode="auto">
          <a:xfrm>
            <a:off x="3684991" y="1741190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Google Shape;75;p15">
            <a:extLst>
              <a:ext uri="{FF2B5EF4-FFF2-40B4-BE49-F238E27FC236}">
                <a16:creationId xmlns:a16="http://schemas.microsoft.com/office/drawing/2014/main" id="{0D5EE379-3BCC-4785-8614-C98D937E06B2}"/>
              </a:ext>
            </a:extLst>
          </p:cNvPr>
          <p:cNvSpPr txBox="1"/>
          <p:nvPr/>
        </p:nvSpPr>
        <p:spPr>
          <a:xfrm>
            <a:off x="4585521" y="147610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76;p15">
            <a:extLst>
              <a:ext uri="{FF2B5EF4-FFF2-40B4-BE49-F238E27FC236}">
                <a16:creationId xmlns:a16="http://schemas.microsoft.com/office/drawing/2014/main" id="{00EF80D6-5FAD-4603-A89D-74DB8AEB8E79}"/>
              </a:ext>
            </a:extLst>
          </p:cNvPr>
          <p:cNvSpPr/>
          <p:nvPr/>
        </p:nvSpPr>
        <p:spPr>
          <a:xfrm>
            <a:off x="5642521" y="118134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77;p15">
            <a:extLst>
              <a:ext uri="{FF2B5EF4-FFF2-40B4-BE49-F238E27FC236}">
                <a16:creationId xmlns:a16="http://schemas.microsoft.com/office/drawing/2014/main" id="{DBE3D511-D4EE-45C2-966C-1D0B8A400388}"/>
              </a:ext>
            </a:extLst>
          </p:cNvPr>
          <p:cNvSpPr/>
          <p:nvPr/>
        </p:nvSpPr>
        <p:spPr>
          <a:xfrm>
            <a:off x="5732221" y="159787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78;p15">
            <a:extLst>
              <a:ext uri="{FF2B5EF4-FFF2-40B4-BE49-F238E27FC236}">
                <a16:creationId xmlns:a16="http://schemas.microsoft.com/office/drawing/2014/main" id="{DE3FF758-4DF7-4DBB-9DD6-18C02FEBAFA5}"/>
              </a:ext>
            </a:extLst>
          </p:cNvPr>
          <p:cNvSpPr/>
          <p:nvPr/>
        </p:nvSpPr>
        <p:spPr>
          <a:xfrm>
            <a:off x="5927488" y="129464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56469A-E4B2-4C26-90CF-FDAAB9B23EC8}"/>
              </a:ext>
            </a:extLst>
          </p:cNvPr>
          <p:cNvSpPr txBox="1"/>
          <p:nvPr/>
        </p:nvSpPr>
        <p:spPr>
          <a:xfrm>
            <a:off x="6682388" y="1446899"/>
            <a:ext cx="2703898" cy="69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通过汇聚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样本，自动逆向脱壳、特征提取、静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动态分析，形成全面的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元数据资源库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31" name="Google Shape;75;p15">
            <a:extLst>
              <a:ext uri="{FF2B5EF4-FFF2-40B4-BE49-F238E27FC236}">
                <a16:creationId xmlns:a16="http://schemas.microsoft.com/office/drawing/2014/main" id="{4CD84212-752E-440A-9CFC-450720AE70F8}"/>
              </a:ext>
            </a:extLst>
          </p:cNvPr>
          <p:cNvSpPr txBox="1"/>
          <p:nvPr/>
        </p:nvSpPr>
        <p:spPr>
          <a:xfrm>
            <a:off x="6503816" y="296962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76;p15">
            <a:extLst>
              <a:ext uri="{FF2B5EF4-FFF2-40B4-BE49-F238E27FC236}">
                <a16:creationId xmlns:a16="http://schemas.microsoft.com/office/drawing/2014/main" id="{40337889-4EB7-4BD0-90A4-43389BC51196}"/>
              </a:ext>
            </a:extLst>
          </p:cNvPr>
          <p:cNvSpPr/>
          <p:nvPr/>
        </p:nvSpPr>
        <p:spPr>
          <a:xfrm>
            <a:off x="7560816" y="267486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77;p15">
            <a:extLst>
              <a:ext uri="{FF2B5EF4-FFF2-40B4-BE49-F238E27FC236}">
                <a16:creationId xmlns:a16="http://schemas.microsoft.com/office/drawing/2014/main" id="{19DE77AD-2C7F-495A-930F-D50C6BDCE895}"/>
              </a:ext>
            </a:extLst>
          </p:cNvPr>
          <p:cNvSpPr/>
          <p:nvPr/>
        </p:nvSpPr>
        <p:spPr>
          <a:xfrm>
            <a:off x="7650516" y="309139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78;p15">
            <a:extLst>
              <a:ext uri="{FF2B5EF4-FFF2-40B4-BE49-F238E27FC236}">
                <a16:creationId xmlns:a16="http://schemas.microsoft.com/office/drawing/2014/main" id="{8C5D84A8-ADC9-4E61-8E2E-74C649DC8220}"/>
              </a:ext>
            </a:extLst>
          </p:cNvPr>
          <p:cNvSpPr/>
          <p:nvPr/>
        </p:nvSpPr>
        <p:spPr>
          <a:xfrm>
            <a:off x="7845783" y="278816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84CA8CB-45D4-48D1-AD90-9C1DF60FE175}"/>
              </a:ext>
            </a:extLst>
          </p:cNvPr>
          <p:cNvSpPr txBox="1"/>
          <p:nvPr/>
        </p:nvSpPr>
        <p:spPr>
          <a:xfrm>
            <a:off x="8510983" y="3025770"/>
            <a:ext cx="2703898" cy="45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溯源，包括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IP/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域名、打包平台、打包时间、运营情况等落地信息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36" name="Google Shape;75;p15">
            <a:extLst>
              <a:ext uri="{FF2B5EF4-FFF2-40B4-BE49-F238E27FC236}">
                <a16:creationId xmlns:a16="http://schemas.microsoft.com/office/drawing/2014/main" id="{A4203D5F-1089-485F-9A30-8076A2B5025B}"/>
              </a:ext>
            </a:extLst>
          </p:cNvPr>
          <p:cNvSpPr txBox="1"/>
          <p:nvPr/>
        </p:nvSpPr>
        <p:spPr>
          <a:xfrm>
            <a:off x="4790562" y="460595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Google Shape;76;p15">
            <a:extLst>
              <a:ext uri="{FF2B5EF4-FFF2-40B4-BE49-F238E27FC236}">
                <a16:creationId xmlns:a16="http://schemas.microsoft.com/office/drawing/2014/main" id="{F667AF23-7A74-4BA3-97AE-27F86B6B10CF}"/>
              </a:ext>
            </a:extLst>
          </p:cNvPr>
          <p:cNvSpPr/>
          <p:nvPr/>
        </p:nvSpPr>
        <p:spPr>
          <a:xfrm>
            <a:off x="5847562" y="431119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77;p15">
            <a:extLst>
              <a:ext uri="{FF2B5EF4-FFF2-40B4-BE49-F238E27FC236}">
                <a16:creationId xmlns:a16="http://schemas.microsoft.com/office/drawing/2014/main" id="{951B29C7-08BA-47D9-962F-2E85BD8A75D0}"/>
              </a:ext>
            </a:extLst>
          </p:cNvPr>
          <p:cNvSpPr/>
          <p:nvPr/>
        </p:nvSpPr>
        <p:spPr>
          <a:xfrm>
            <a:off x="5937262" y="472772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78;p15">
            <a:extLst>
              <a:ext uri="{FF2B5EF4-FFF2-40B4-BE49-F238E27FC236}">
                <a16:creationId xmlns:a16="http://schemas.microsoft.com/office/drawing/2014/main" id="{B2A15BF6-9B17-40B0-A4D9-CDECDF537025}"/>
              </a:ext>
            </a:extLst>
          </p:cNvPr>
          <p:cNvSpPr/>
          <p:nvPr/>
        </p:nvSpPr>
        <p:spPr>
          <a:xfrm>
            <a:off x="6132529" y="442449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747A16-20D9-4C00-9740-B40D5A035782}"/>
              </a:ext>
            </a:extLst>
          </p:cNvPr>
          <p:cNvSpPr txBox="1"/>
          <p:nvPr/>
        </p:nvSpPr>
        <p:spPr>
          <a:xfrm>
            <a:off x="6887429" y="4631635"/>
            <a:ext cx="2703898" cy="45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分析包括基本信息分析、打包证书分析、应用行为分析、病毒引擎分析等。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C080E32C-E7A4-4D48-9701-225D8258B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68" y="2029506"/>
            <a:ext cx="4556299" cy="4556299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05C4F853-9087-413C-8492-EEBA072A1657}"/>
              </a:ext>
            </a:extLst>
          </p:cNvPr>
          <p:cNvGrpSpPr/>
          <p:nvPr/>
        </p:nvGrpSpPr>
        <p:grpSpPr>
          <a:xfrm>
            <a:off x="1395497" y="686734"/>
            <a:ext cx="3542263" cy="656039"/>
            <a:chOff x="872903" y="1937748"/>
            <a:chExt cx="4217257" cy="781050"/>
          </a:xfrm>
        </p:grpSpPr>
        <p:sp>
          <p:nvSpPr>
            <p:cNvPr id="43" name="Rounded Rectangle 23">
              <a:extLst>
                <a:ext uri="{FF2B5EF4-FFF2-40B4-BE49-F238E27FC236}">
                  <a16:creationId xmlns:a16="http://schemas.microsoft.com/office/drawing/2014/main" id="{5EA00254-6B0F-40AF-9E25-83CD8000ACDC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24">
              <a:extLst>
                <a:ext uri="{FF2B5EF4-FFF2-40B4-BE49-F238E27FC236}">
                  <a16:creationId xmlns:a16="http://schemas.microsoft.com/office/drawing/2014/main" id="{25B3F86D-5815-403D-9E69-75B9B0AE9C98}"/>
                </a:ext>
              </a:extLst>
            </p:cNvPr>
            <p:cNvSpPr/>
            <p:nvPr/>
          </p:nvSpPr>
          <p:spPr>
            <a:xfrm>
              <a:off x="872903" y="1937748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D8A568B-637D-481D-8A15-DF9DAAAFFDD7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产品介绍</a:t>
              </a:r>
            </a:p>
          </p:txBody>
        </p:sp>
      </p:grpSp>
      <p:sp>
        <p:nvSpPr>
          <p:cNvPr id="46" name="iS1îḋe">
            <a:extLst>
              <a:ext uri="{FF2B5EF4-FFF2-40B4-BE49-F238E27FC236}">
                <a16:creationId xmlns:a16="http://schemas.microsoft.com/office/drawing/2014/main" id="{E7E44071-6F92-4EB1-B86D-20B7E92EED39}"/>
              </a:ext>
            </a:extLst>
          </p:cNvPr>
          <p:cNvSpPr/>
          <p:nvPr/>
        </p:nvSpPr>
        <p:spPr bwMode="auto">
          <a:xfrm>
            <a:off x="1555390" y="899922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9546778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547688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3548144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547234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1539619" y="2029024"/>
            <a:ext cx="95581" cy="274630"/>
          </a:xfrm>
          <a:custGeom>
            <a:avLst/>
            <a:gdLst/>
            <a:ahLst/>
            <a:cxnLst/>
            <a:rect l="l" t="t" r="r" b="b"/>
            <a:pathLst>
              <a:path w="2699" h="7755" extrusionOk="0">
                <a:moveTo>
                  <a:pt x="1303" y="0"/>
                </a:moveTo>
                <a:cubicBezTo>
                  <a:pt x="590" y="0"/>
                  <a:pt x="0" y="590"/>
                  <a:pt x="0" y="1303"/>
                </a:cubicBezTo>
                <a:lnTo>
                  <a:pt x="0" y="6452"/>
                </a:lnTo>
                <a:cubicBezTo>
                  <a:pt x="0" y="7166"/>
                  <a:pt x="590" y="7755"/>
                  <a:pt x="1303" y="7755"/>
                </a:cubicBezTo>
                <a:lnTo>
                  <a:pt x="1396" y="7755"/>
                </a:lnTo>
                <a:cubicBezTo>
                  <a:pt x="2141" y="7755"/>
                  <a:pt x="2699" y="7166"/>
                  <a:pt x="2699" y="6452"/>
                </a:cubicBezTo>
                <a:lnTo>
                  <a:pt x="2699" y="1303"/>
                </a:lnTo>
                <a:cubicBezTo>
                  <a:pt x="2699" y="590"/>
                  <a:pt x="2141" y="0"/>
                  <a:pt x="1396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565967" y="1652226"/>
            <a:ext cx="9221915" cy="426270"/>
          </a:xfrm>
          <a:custGeom>
            <a:avLst/>
            <a:gdLst/>
            <a:ahLst/>
            <a:cxnLst/>
            <a:rect l="l" t="t" r="r" b="b"/>
            <a:pathLst>
              <a:path w="260408" h="12037" extrusionOk="0">
                <a:moveTo>
                  <a:pt x="20225" y="1"/>
                </a:moveTo>
                <a:cubicBezTo>
                  <a:pt x="11881" y="1"/>
                  <a:pt x="5770" y="1924"/>
                  <a:pt x="2544" y="5522"/>
                </a:cubicBezTo>
                <a:cubicBezTo>
                  <a:pt x="497" y="7818"/>
                  <a:pt x="94" y="10206"/>
                  <a:pt x="32" y="11416"/>
                </a:cubicBezTo>
                <a:cubicBezTo>
                  <a:pt x="1" y="11757"/>
                  <a:pt x="249" y="12036"/>
                  <a:pt x="590" y="12036"/>
                </a:cubicBezTo>
                <a:lnTo>
                  <a:pt x="621" y="12036"/>
                </a:lnTo>
                <a:cubicBezTo>
                  <a:pt x="900" y="12036"/>
                  <a:pt x="1179" y="11819"/>
                  <a:pt x="1179" y="11509"/>
                </a:cubicBezTo>
                <a:cubicBezTo>
                  <a:pt x="1241" y="10423"/>
                  <a:pt x="1614" y="8314"/>
                  <a:pt x="3413" y="6298"/>
                </a:cubicBezTo>
                <a:cubicBezTo>
                  <a:pt x="6391" y="2948"/>
                  <a:pt x="12222" y="1179"/>
                  <a:pt x="20225" y="1179"/>
                </a:cubicBezTo>
                <a:lnTo>
                  <a:pt x="259819" y="1179"/>
                </a:lnTo>
                <a:cubicBezTo>
                  <a:pt x="260129" y="1179"/>
                  <a:pt x="260408" y="931"/>
                  <a:pt x="260408" y="590"/>
                </a:cubicBezTo>
                <a:cubicBezTo>
                  <a:pt x="260408" y="280"/>
                  <a:pt x="260129" y="1"/>
                  <a:pt x="259819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324275" y="2284821"/>
            <a:ext cx="1714372" cy="3589489"/>
          </a:xfrm>
          <a:custGeom>
            <a:avLst/>
            <a:gdLst/>
            <a:ahLst/>
            <a:cxnLst/>
            <a:rect l="l" t="t" r="r" b="b"/>
            <a:pathLst>
              <a:path w="7039" h="14738" extrusionOk="0">
                <a:moveTo>
                  <a:pt x="716" y="1"/>
                </a:moveTo>
                <a:cubicBezTo>
                  <a:pt x="324" y="1"/>
                  <a:pt x="1" y="324"/>
                  <a:pt x="1" y="716"/>
                </a:cubicBezTo>
                <a:lnTo>
                  <a:pt x="1" y="14022"/>
                </a:lnTo>
                <a:cubicBezTo>
                  <a:pt x="1" y="14419"/>
                  <a:pt x="324" y="14737"/>
                  <a:pt x="716" y="14737"/>
                </a:cubicBezTo>
                <a:lnTo>
                  <a:pt x="6323" y="14737"/>
                </a:lnTo>
                <a:cubicBezTo>
                  <a:pt x="6720" y="14737"/>
                  <a:pt x="7038" y="14419"/>
                  <a:pt x="7038" y="14022"/>
                </a:cubicBezTo>
                <a:lnTo>
                  <a:pt x="7038" y="716"/>
                </a:lnTo>
                <a:cubicBezTo>
                  <a:pt x="7038" y="324"/>
                  <a:pt x="6720" y="1"/>
                  <a:pt x="6323" y="1"/>
                </a:cubicBez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510350" y="2308689"/>
            <a:ext cx="1513928" cy="3374674"/>
          </a:xfrm>
          <a:custGeom>
            <a:avLst/>
            <a:gdLst/>
            <a:ahLst/>
            <a:cxnLst/>
            <a:rect l="l" t="t" r="r" b="b"/>
            <a:pathLst>
              <a:path w="6216" h="13856" extrusionOk="0">
                <a:moveTo>
                  <a:pt x="1" y="1"/>
                </a:moveTo>
                <a:lnTo>
                  <a:pt x="6216" y="13856"/>
                </a:lnTo>
                <a:lnTo>
                  <a:pt x="6216" y="711"/>
                </a:lnTo>
                <a:cubicBezTo>
                  <a:pt x="6216" y="319"/>
                  <a:pt x="5902" y="1"/>
                  <a:pt x="5510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1332800" y="2314778"/>
            <a:ext cx="1683197" cy="3542726"/>
          </a:xfrm>
          <a:custGeom>
            <a:avLst/>
            <a:gdLst/>
            <a:ahLst/>
            <a:cxnLst/>
            <a:rect l="l" t="t" r="r" b="b"/>
            <a:pathLst>
              <a:path w="6911" h="14546" extrusionOk="0">
                <a:moveTo>
                  <a:pt x="6680" y="1817"/>
                </a:moveTo>
                <a:lnTo>
                  <a:pt x="6680" y="12597"/>
                </a:lnTo>
                <a:lnTo>
                  <a:pt x="201" y="12597"/>
                </a:lnTo>
                <a:lnTo>
                  <a:pt x="201" y="1817"/>
                </a:lnTo>
                <a:close/>
                <a:moveTo>
                  <a:pt x="745" y="0"/>
                </a:moveTo>
                <a:cubicBezTo>
                  <a:pt x="358" y="0"/>
                  <a:pt x="0" y="284"/>
                  <a:pt x="0" y="676"/>
                </a:cubicBezTo>
                <a:lnTo>
                  <a:pt x="0" y="13821"/>
                </a:lnTo>
                <a:cubicBezTo>
                  <a:pt x="0" y="14213"/>
                  <a:pt x="358" y="14546"/>
                  <a:pt x="745" y="14546"/>
                </a:cubicBezTo>
                <a:lnTo>
                  <a:pt x="6254" y="14546"/>
                </a:lnTo>
                <a:cubicBezTo>
                  <a:pt x="6646" y="14546"/>
                  <a:pt x="6910" y="14213"/>
                  <a:pt x="6910" y="13821"/>
                </a:cubicBezTo>
                <a:lnTo>
                  <a:pt x="6910" y="676"/>
                </a:lnTo>
                <a:cubicBezTo>
                  <a:pt x="6910" y="284"/>
                  <a:pt x="6646" y="0"/>
                  <a:pt x="6254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001840" y="2555653"/>
            <a:ext cx="361677" cy="64785"/>
          </a:xfrm>
          <a:custGeom>
            <a:avLst/>
            <a:gdLst/>
            <a:ahLst/>
            <a:cxnLst/>
            <a:rect l="l" t="t" r="r" b="b"/>
            <a:pathLst>
              <a:path w="1485" h="266" extrusionOk="0">
                <a:moveTo>
                  <a:pt x="123" y="1"/>
                </a:moveTo>
                <a:cubicBezTo>
                  <a:pt x="59" y="1"/>
                  <a:pt x="1" y="69"/>
                  <a:pt x="1" y="133"/>
                </a:cubicBezTo>
                <a:lnTo>
                  <a:pt x="1" y="148"/>
                </a:lnTo>
                <a:cubicBezTo>
                  <a:pt x="1" y="216"/>
                  <a:pt x="59" y="265"/>
                  <a:pt x="123" y="265"/>
                </a:cubicBezTo>
                <a:lnTo>
                  <a:pt x="1357" y="265"/>
                </a:lnTo>
                <a:cubicBezTo>
                  <a:pt x="1421" y="265"/>
                  <a:pt x="1485" y="216"/>
                  <a:pt x="1485" y="148"/>
                </a:cubicBezTo>
                <a:lnTo>
                  <a:pt x="1485" y="133"/>
                </a:lnTo>
                <a:cubicBezTo>
                  <a:pt x="1485" y="69"/>
                  <a:pt x="1421" y="1"/>
                  <a:pt x="1357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146267" y="2426813"/>
            <a:ext cx="56261" cy="64785"/>
          </a:xfrm>
          <a:custGeom>
            <a:avLst/>
            <a:gdLst/>
            <a:ahLst/>
            <a:cxnLst/>
            <a:rect l="l" t="t" r="r" b="b"/>
            <a:pathLst>
              <a:path w="231" h="266" extrusionOk="0">
                <a:moveTo>
                  <a:pt x="103" y="1"/>
                </a:moveTo>
                <a:cubicBezTo>
                  <a:pt x="39" y="1"/>
                  <a:pt x="0" y="60"/>
                  <a:pt x="0" y="128"/>
                </a:cubicBezTo>
                <a:lnTo>
                  <a:pt x="0" y="143"/>
                </a:lnTo>
                <a:cubicBezTo>
                  <a:pt x="0" y="206"/>
                  <a:pt x="39" y="265"/>
                  <a:pt x="103" y="265"/>
                </a:cubicBezTo>
                <a:lnTo>
                  <a:pt x="118" y="265"/>
                </a:lnTo>
                <a:cubicBezTo>
                  <a:pt x="186" y="265"/>
                  <a:pt x="230" y="206"/>
                  <a:pt x="230" y="143"/>
                </a:cubicBezTo>
                <a:lnTo>
                  <a:pt x="230" y="128"/>
                </a:lnTo>
                <a:cubicBezTo>
                  <a:pt x="230" y="60"/>
                  <a:pt x="186" y="1"/>
                  <a:pt x="118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2006711" y="5432748"/>
            <a:ext cx="348525" cy="349743"/>
          </a:xfrm>
          <a:custGeom>
            <a:avLst/>
            <a:gdLst/>
            <a:ahLst/>
            <a:cxnLst/>
            <a:rect l="l" t="t" r="r" b="b"/>
            <a:pathLst>
              <a:path w="1431" h="1436" extrusionOk="0">
                <a:moveTo>
                  <a:pt x="715" y="0"/>
                </a:moveTo>
                <a:cubicBezTo>
                  <a:pt x="319" y="0"/>
                  <a:pt x="0" y="323"/>
                  <a:pt x="0" y="720"/>
                </a:cubicBezTo>
                <a:cubicBezTo>
                  <a:pt x="0" y="1112"/>
                  <a:pt x="319" y="1435"/>
                  <a:pt x="715" y="1435"/>
                </a:cubicBezTo>
                <a:cubicBezTo>
                  <a:pt x="1112" y="1435"/>
                  <a:pt x="1430" y="1112"/>
                  <a:pt x="1430" y="720"/>
                </a:cubicBezTo>
                <a:cubicBezTo>
                  <a:pt x="1430" y="323"/>
                  <a:pt x="1112" y="0"/>
                  <a:pt x="715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FC594E2-3760-4A11-809C-F724C5453679}"/>
              </a:ext>
            </a:extLst>
          </p:cNvPr>
          <p:cNvSpPr txBox="1"/>
          <p:nvPr/>
        </p:nvSpPr>
        <p:spPr>
          <a:xfrm>
            <a:off x="3253194" y="4287853"/>
            <a:ext cx="1717796" cy="69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文件分析系统通过逆向解析引擎，能将入库的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自动进行逆向脱壳。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128C560-574B-46CB-A086-E7713FA92837}"/>
              </a:ext>
            </a:extLst>
          </p:cNvPr>
          <p:cNvGrpSpPr/>
          <p:nvPr/>
        </p:nvGrpSpPr>
        <p:grpSpPr>
          <a:xfrm>
            <a:off x="507852" y="486434"/>
            <a:ext cx="3495188" cy="656039"/>
            <a:chOff x="1442572" y="689634"/>
            <a:chExt cx="3495188" cy="65603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ED8747C-BA34-4317-8CA6-DE75615E6F05}"/>
                </a:ext>
              </a:extLst>
            </p:cNvPr>
            <p:cNvGrpSpPr/>
            <p:nvPr/>
          </p:nvGrpSpPr>
          <p:grpSpPr>
            <a:xfrm>
              <a:off x="1442572" y="689634"/>
              <a:ext cx="3495188" cy="656039"/>
              <a:chOff x="928949" y="1941200"/>
              <a:chExt cx="4161211" cy="781050"/>
            </a:xfrm>
          </p:grpSpPr>
          <p:sp>
            <p:nvSpPr>
              <p:cNvPr id="31" name="Rounded Rectangle 23">
                <a:extLst>
                  <a:ext uri="{FF2B5EF4-FFF2-40B4-BE49-F238E27FC236}">
                    <a16:creationId xmlns:a16="http://schemas.microsoft.com/office/drawing/2014/main" id="{FC380FB1-1AD9-4512-8CA1-B8781C2CB90B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2B0F32A4-643A-4F7B-85F6-58536B22E19F}"/>
                  </a:ext>
                </a:extLst>
              </p:cNvPr>
              <p:cNvSpPr/>
              <p:nvPr/>
            </p:nvSpPr>
            <p:spPr>
              <a:xfrm>
                <a:off x="928949" y="1941200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2C2C39-4C9E-41A8-881E-6C1CC043CAF1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产品介绍</a:t>
                </a:r>
              </a:p>
            </p:txBody>
          </p:sp>
        </p:grpSp>
        <p:sp>
          <p:nvSpPr>
            <p:cNvPr id="30" name="iS1îḋe">
              <a:extLst>
                <a:ext uri="{FF2B5EF4-FFF2-40B4-BE49-F238E27FC236}">
                  <a16:creationId xmlns:a16="http://schemas.microsoft.com/office/drawing/2014/main" id="{16D4B450-E88C-45D9-8D09-E3DABB2F4748}"/>
                </a:ext>
              </a:extLst>
            </p:cNvPr>
            <p:cNvSpPr/>
            <p:nvPr/>
          </p:nvSpPr>
          <p:spPr bwMode="auto">
            <a:xfrm>
              <a:off x="1602465" y="90116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93D6422-8A5E-4099-9D3F-5085AD4D6F44}"/>
              </a:ext>
            </a:extLst>
          </p:cNvPr>
          <p:cNvSpPr txBox="1"/>
          <p:nvPr/>
        </p:nvSpPr>
        <p:spPr>
          <a:xfrm>
            <a:off x="3404206" y="37651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4CDF"/>
                </a:solidFill>
              </a:rPr>
              <a:t>逆向脱壳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F62C2CF-C8C2-4F10-B373-1A50AC94A80E}"/>
              </a:ext>
            </a:extLst>
          </p:cNvPr>
          <p:cNvSpPr txBox="1"/>
          <p:nvPr/>
        </p:nvSpPr>
        <p:spPr>
          <a:xfrm>
            <a:off x="5336549" y="4287853"/>
            <a:ext cx="1717796" cy="215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提取应用名、包名、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IP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、域名、字符串、版本、类名、方法名、权限、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Activity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Service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Receiver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Filter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Sender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、图标、布局文件、多媒体文件、配置文件、系统调用、网络操作、文件读写操作等多项信息，为案件侦破提供全面数据挖掘。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BDA6B7C-7157-4059-947A-871235478E3C}"/>
              </a:ext>
            </a:extLst>
          </p:cNvPr>
          <p:cNvSpPr txBox="1"/>
          <p:nvPr/>
        </p:nvSpPr>
        <p:spPr>
          <a:xfrm>
            <a:off x="5412055" y="37651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4CDF"/>
                </a:solidFill>
              </a:rPr>
              <a:t>特征提取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D9DF70-4453-4D71-910A-B802629F2BCB}"/>
              </a:ext>
            </a:extLst>
          </p:cNvPr>
          <p:cNvSpPr txBox="1"/>
          <p:nvPr/>
        </p:nvSpPr>
        <p:spPr>
          <a:xfrm>
            <a:off x="7268892" y="4287853"/>
            <a:ext cx="1717796" cy="215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文件分析系统能够在动态分析时对样本运行时的网络传输、数据读写等敏感行为进行监控，对各种敏感行为进行关联分析，并使用污点数据追踪技术对隐私窃取类别的恶意行为进行准确识别，比如是否将短信内容通过网络请求上传到服务器等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D56F47C-0037-4506-97FC-E50D1DA3A785}"/>
              </a:ext>
            </a:extLst>
          </p:cNvPr>
          <p:cNvSpPr txBox="1"/>
          <p:nvPr/>
        </p:nvSpPr>
        <p:spPr>
          <a:xfrm>
            <a:off x="7112127" y="376519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4CDF"/>
                </a:solidFill>
              </a:rPr>
              <a:t>恶意行为发现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DC56FD-C5BB-46DD-A6D2-F4BABFC16E29}"/>
              </a:ext>
            </a:extLst>
          </p:cNvPr>
          <p:cNvSpPr txBox="1"/>
          <p:nvPr/>
        </p:nvSpPr>
        <p:spPr>
          <a:xfrm>
            <a:off x="9201235" y="4287853"/>
            <a:ext cx="1717796" cy="19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支持真机沙箱分析，支持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样本自动在真机中运行，采集运行时的网络流量，对运行状态进行截图，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样本安装、采集、上报全流程自动化，有效的解决部分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不能在沙箱运行的情况。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A959C23-550E-4732-A334-C19AED1D975C}"/>
              </a:ext>
            </a:extLst>
          </p:cNvPr>
          <p:cNvSpPr txBox="1"/>
          <p:nvPr/>
        </p:nvSpPr>
        <p:spPr>
          <a:xfrm>
            <a:off x="9402840" y="37423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4CDF"/>
                </a:solidFill>
              </a:rPr>
              <a:t>真机沙箱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264CDF"/>
                </a:solidFill>
                <a:cs typeface="+mn-ea"/>
                <a:sym typeface="+mn-lt"/>
              </a:rPr>
              <a:t>产品定位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POSTION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文件分析系统</a:t>
            </a: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íṥļïḑé">
            <a:extLst>
              <a:ext uri="{FF2B5EF4-FFF2-40B4-BE49-F238E27FC236}">
                <a16:creationId xmlns:a16="http://schemas.microsoft.com/office/drawing/2014/main" id="{3A9B0E1E-E05D-4869-BABE-EA1BBB94D943}"/>
              </a:ext>
            </a:extLst>
          </p:cNvPr>
          <p:cNvSpPr/>
          <p:nvPr/>
        </p:nvSpPr>
        <p:spPr>
          <a:xfrm>
            <a:off x="5698657" y="1401045"/>
            <a:ext cx="5714533" cy="1783090"/>
          </a:xfrm>
          <a:prstGeom prst="roundRect">
            <a:avLst/>
          </a:prstGeom>
          <a:solidFill>
            <a:srgbClr val="306E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lïḋé">
            <a:extLst>
              <a:ext uri="{FF2B5EF4-FFF2-40B4-BE49-F238E27FC236}">
                <a16:creationId xmlns:a16="http://schemas.microsoft.com/office/drawing/2014/main" id="{927C33F3-01D9-4F79-A1FE-32426EA3D60B}"/>
              </a:ext>
            </a:extLst>
          </p:cNvPr>
          <p:cNvSpPr/>
          <p:nvPr/>
        </p:nvSpPr>
        <p:spPr>
          <a:xfrm>
            <a:off x="10105894" y="186054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ṣ1îḍe">
            <a:extLst>
              <a:ext uri="{FF2B5EF4-FFF2-40B4-BE49-F238E27FC236}">
                <a16:creationId xmlns:a16="http://schemas.microsoft.com/office/drawing/2014/main" id="{E67A645A-B29A-4FBE-839E-43911675AD45}"/>
              </a:ext>
            </a:extLst>
          </p:cNvPr>
          <p:cNvSpPr/>
          <p:nvPr/>
        </p:nvSpPr>
        <p:spPr>
          <a:xfrm>
            <a:off x="10033886" y="1788534"/>
            <a:ext cx="1008112" cy="1008112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śļïḓê">
            <a:extLst>
              <a:ext uri="{FF2B5EF4-FFF2-40B4-BE49-F238E27FC236}">
                <a16:creationId xmlns:a16="http://schemas.microsoft.com/office/drawing/2014/main" id="{2303CC4D-CB2E-4E26-8575-E45DE7EE92B1}"/>
              </a:ext>
            </a:extLst>
          </p:cNvPr>
          <p:cNvSpPr/>
          <p:nvPr/>
        </p:nvSpPr>
        <p:spPr bwMode="auto">
          <a:xfrm>
            <a:off x="10287911" y="2042559"/>
            <a:ext cx="500062" cy="500062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solidFill>
            <a:srgbClr val="306EF3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271BEE-7960-4B4D-96B6-26078188C273}"/>
              </a:ext>
            </a:extLst>
          </p:cNvPr>
          <p:cNvSpPr txBox="1"/>
          <p:nvPr/>
        </p:nvSpPr>
        <p:spPr>
          <a:xfrm>
            <a:off x="6066568" y="1517430"/>
            <a:ext cx="3667510" cy="125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2400" kern="0" dirty="0">
                <a:solidFill>
                  <a:schemeClr val="bg1"/>
                </a:solidFill>
                <a:cs typeface="+mn-ea"/>
                <a:sym typeface="+mn-lt"/>
              </a:rPr>
              <a:t>功能定位</a:t>
            </a:r>
            <a:endParaRPr lang="en-US" altLang="zh-CN" sz="24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汇聚各类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、提取各类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信息，形成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的元数据库，再根据数据形成线索挖掘、应用监控、关联分析等开放性、标准化的能力。</a:t>
            </a:r>
            <a:endParaRPr lang="en-US" altLang="zh-CN"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F6F834-3F55-4A0B-BE63-D41693117EAB}"/>
              </a:ext>
            </a:extLst>
          </p:cNvPr>
          <p:cNvSpPr txBox="1"/>
          <p:nvPr/>
        </p:nvSpPr>
        <p:spPr>
          <a:xfrm>
            <a:off x="6066568" y="3918758"/>
            <a:ext cx="5022592" cy="100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2400" dirty="0">
                <a:solidFill>
                  <a:srgbClr val="264CDF"/>
                </a:solidFill>
                <a:sym typeface="Roboto Bold"/>
              </a:rPr>
              <a:t>市场定位</a:t>
            </a:r>
            <a:endParaRPr lang="en-US" altLang="zh-CN" sz="2400" dirty="0">
              <a:solidFill>
                <a:srgbClr val="264CDF"/>
              </a:solidFill>
              <a:sym typeface="Roboto Bold"/>
            </a:endParaRP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主要适用于涉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类的案件侦破场景。解决办案人员在</a:t>
            </a:r>
            <a:r>
              <a:rPr lang="en-US" altLang="zh-CN" sz="1050" kern="0" dirty="0">
                <a:solidFill>
                  <a:srgbClr val="264CDF"/>
                </a:solidFill>
                <a:cs typeface="+mn-ea"/>
                <a:sym typeface="+mn-lt"/>
              </a:rPr>
              <a:t>APP</a:t>
            </a:r>
            <a:r>
              <a:rPr lang="zh-CN" altLang="en-US" sz="1050" kern="0" dirty="0">
                <a:solidFill>
                  <a:srgbClr val="264CDF"/>
                </a:solidFill>
                <a:cs typeface="+mn-ea"/>
                <a:sym typeface="+mn-lt"/>
              </a:rPr>
              <a:t>分析效率低、分析能力门槛高的问题。</a:t>
            </a:r>
            <a:endParaRPr lang="en-US" altLang="zh-CN" sz="105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8F60ED-020A-4197-A39F-848F82BFBC7B}"/>
              </a:ext>
            </a:extLst>
          </p:cNvPr>
          <p:cNvGrpSpPr/>
          <p:nvPr/>
        </p:nvGrpSpPr>
        <p:grpSpPr>
          <a:xfrm>
            <a:off x="1442572" y="689634"/>
            <a:ext cx="3495188" cy="656039"/>
            <a:chOff x="928949" y="1941200"/>
            <a:chExt cx="4161211" cy="781050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A96BA4D9-058E-4232-8AC2-F561C9D8AC94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44612A33-91E9-48A2-A32D-069174A5D18E}"/>
                </a:ext>
              </a:extLst>
            </p:cNvPr>
            <p:cNvSpPr/>
            <p:nvPr/>
          </p:nvSpPr>
          <p:spPr>
            <a:xfrm>
              <a:off x="928949" y="1941200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27B0EA1-47C9-487D-B9A1-F212551F9C7D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产品定位</a:t>
              </a:r>
            </a:p>
          </p:txBody>
        </p:sp>
      </p:grpSp>
      <p:sp>
        <p:nvSpPr>
          <p:cNvPr id="20" name="iS1îḋe">
            <a:extLst>
              <a:ext uri="{FF2B5EF4-FFF2-40B4-BE49-F238E27FC236}">
                <a16:creationId xmlns:a16="http://schemas.microsoft.com/office/drawing/2014/main" id="{3123B0D3-E84D-4F90-83E8-9EED1979B031}"/>
              </a:ext>
            </a:extLst>
          </p:cNvPr>
          <p:cNvSpPr/>
          <p:nvPr/>
        </p:nvSpPr>
        <p:spPr bwMode="auto">
          <a:xfrm>
            <a:off x="1602465" y="901169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1C4C677-5A9F-4908-9895-CEACD5D75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326" y="1601862"/>
            <a:ext cx="3939523" cy="39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264CDF"/>
                </a:solidFill>
                <a:cs typeface="+mn-ea"/>
                <a:sym typeface="+mn-lt"/>
              </a:rPr>
              <a:t>产品优势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ADVANTAGE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文件分析系统</a:t>
            </a: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"/>
          <p:cNvSpPr/>
          <p:nvPr/>
        </p:nvSpPr>
        <p:spPr>
          <a:xfrm>
            <a:off x="4133485" y="4093303"/>
            <a:ext cx="905696" cy="905704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5644014" y="1825785"/>
            <a:ext cx="903975" cy="905704"/>
          </a:xfrm>
          <a:custGeom>
            <a:avLst/>
            <a:gdLst/>
            <a:ahLst/>
            <a:cxnLst/>
            <a:rect l="l" t="t" r="r" b="b"/>
            <a:pathLst>
              <a:path w="2626" h="2631" extrusionOk="0">
                <a:moveTo>
                  <a:pt x="1313" y="1"/>
                </a:moveTo>
                <a:cubicBezTo>
                  <a:pt x="588" y="1"/>
                  <a:pt x="0" y="593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38" y="2630"/>
                  <a:pt x="2625" y="2043"/>
                  <a:pt x="2625" y="1318"/>
                </a:cubicBezTo>
                <a:cubicBezTo>
                  <a:pt x="2625" y="593"/>
                  <a:pt x="2038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7177954" y="4093303"/>
            <a:ext cx="905696" cy="905704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9" y="1"/>
                  <a:pt x="1" y="588"/>
                  <a:pt x="1" y="1318"/>
                </a:cubicBezTo>
                <a:cubicBezTo>
                  <a:pt x="1" y="2043"/>
                  <a:pt x="589" y="2630"/>
                  <a:pt x="1313" y="2630"/>
                </a:cubicBezTo>
                <a:cubicBezTo>
                  <a:pt x="2043" y="2630"/>
                  <a:pt x="2631" y="2043"/>
                  <a:pt x="2631" y="1318"/>
                </a:cubicBezTo>
                <a:cubicBezTo>
                  <a:pt x="2631" y="588"/>
                  <a:pt x="2043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5827840" y="2030953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5286692" y="3053005"/>
            <a:ext cx="1618616" cy="1617255"/>
          </a:xfrm>
          <a:custGeom>
            <a:avLst/>
            <a:gdLst/>
            <a:ahLst/>
            <a:cxnLst/>
            <a:rect l="l" t="t" r="r" b="b"/>
            <a:pathLst>
              <a:path w="4702" h="4698" extrusionOk="0">
                <a:moveTo>
                  <a:pt x="2351" y="1"/>
                </a:moveTo>
                <a:cubicBezTo>
                  <a:pt x="1053" y="1"/>
                  <a:pt x="0" y="1054"/>
                  <a:pt x="0" y="2347"/>
                </a:cubicBezTo>
                <a:cubicBezTo>
                  <a:pt x="0" y="3645"/>
                  <a:pt x="1053" y="4697"/>
                  <a:pt x="2351" y="4697"/>
                </a:cubicBezTo>
                <a:cubicBezTo>
                  <a:pt x="3649" y="4697"/>
                  <a:pt x="4702" y="3645"/>
                  <a:pt x="4702" y="2347"/>
                </a:cubicBezTo>
                <a:cubicBezTo>
                  <a:pt x="4702" y="1054"/>
                  <a:pt x="3649" y="1"/>
                  <a:pt x="2351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4298719" y="2264693"/>
            <a:ext cx="1200709" cy="1596256"/>
          </a:xfrm>
          <a:custGeom>
            <a:avLst/>
            <a:gdLst/>
            <a:ahLst/>
            <a:cxnLst/>
            <a:rect l="l" t="t" r="r" b="b"/>
            <a:pathLst>
              <a:path w="3488" h="4637" extrusionOk="0">
                <a:moveTo>
                  <a:pt x="3064" y="1"/>
                </a:moveTo>
                <a:cubicBezTo>
                  <a:pt x="2320" y="1"/>
                  <a:pt x="1552" y="207"/>
                  <a:pt x="852" y="631"/>
                </a:cubicBezTo>
                <a:cubicBezTo>
                  <a:pt x="1102" y="670"/>
                  <a:pt x="1347" y="719"/>
                  <a:pt x="1577" y="792"/>
                </a:cubicBezTo>
                <a:cubicBezTo>
                  <a:pt x="539" y="1718"/>
                  <a:pt x="0" y="3163"/>
                  <a:pt x="299" y="4637"/>
                </a:cubicBezTo>
                <a:cubicBezTo>
                  <a:pt x="416" y="4617"/>
                  <a:pt x="524" y="4598"/>
                  <a:pt x="642" y="4573"/>
                </a:cubicBezTo>
                <a:cubicBezTo>
                  <a:pt x="363" y="3221"/>
                  <a:pt x="857" y="1899"/>
                  <a:pt x="1807" y="1052"/>
                </a:cubicBezTo>
                <a:cubicBezTo>
                  <a:pt x="1856" y="1287"/>
                  <a:pt x="1920" y="1512"/>
                  <a:pt x="2008" y="1728"/>
                </a:cubicBezTo>
                <a:cubicBezTo>
                  <a:pt x="2238" y="1091"/>
                  <a:pt x="2718" y="454"/>
                  <a:pt x="3487" y="23"/>
                </a:cubicBezTo>
                <a:cubicBezTo>
                  <a:pt x="3348" y="8"/>
                  <a:pt x="3206" y="1"/>
                  <a:pt x="3064" y="1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5133160" y="5050981"/>
            <a:ext cx="1925679" cy="679536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6748341" y="2264693"/>
            <a:ext cx="1202087" cy="1596256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E8A6A7-970B-4BD0-8178-C621F928851B}"/>
              </a:ext>
            </a:extLst>
          </p:cNvPr>
          <p:cNvSpPr txBox="1"/>
          <p:nvPr/>
        </p:nvSpPr>
        <p:spPr>
          <a:xfrm>
            <a:off x="1602377" y="2030953"/>
            <a:ext cx="2588583" cy="60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400" kern="0" dirty="0">
                <a:solidFill>
                  <a:srgbClr val="264CDF"/>
                </a:solidFill>
                <a:cs typeface="+mn-ea"/>
                <a:sym typeface="+mn-lt"/>
              </a:rPr>
              <a:t>超过七十种杀毒引擎同时查杀，提供更全面的报告信息</a:t>
            </a:r>
            <a:endParaRPr lang="en-US" altLang="zh-CN" sz="140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FBB099-3EFB-411C-A12A-37806F4E6A81}"/>
              </a:ext>
            </a:extLst>
          </p:cNvPr>
          <p:cNvSpPr txBox="1"/>
          <p:nvPr/>
        </p:nvSpPr>
        <p:spPr>
          <a:xfrm>
            <a:off x="1163891" y="4055415"/>
            <a:ext cx="2548060" cy="60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400" kern="0" dirty="0">
                <a:solidFill>
                  <a:srgbClr val="264CDF"/>
                </a:solidFill>
                <a:cs typeface="+mn-ea"/>
                <a:sym typeface="+mn-lt"/>
              </a:rPr>
              <a:t>实时更新恶意软件签名，禁止任何一个恶意软件逃脱监测</a:t>
            </a:r>
            <a:endParaRPr lang="en-US" altLang="zh-CN" sz="140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AD4375E-00EE-43F7-90FA-8EE360FAA2FD}"/>
              </a:ext>
            </a:extLst>
          </p:cNvPr>
          <p:cNvSpPr txBox="1"/>
          <p:nvPr/>
        </p:nvSpPr>
        <p:spPr>
          <a:xfrm>
            <a:off x="8353576" y="4212918"/>
            <a:ext cx="2957052" cy="60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400" kern="0" dirty="0">
                <a:solidFill>
                  <a:srgbClr val="264CDF"/>
                </a:solidFill>
                <a:cs typeface="+mn-ea"/>
                <a:sym typeface="+mn-lt"/>
              </a:rPr>
              <a:t>拥有超过</a:t>
            </a:r>
            <a:r>
              <a:rPr lang="en-US" altLang="zh-CN" sz="1400" kern="0" dirty="0">
                <a:solidFill>
                  <a:srgbClr val="264CDF"/>
                </a:solidFill>
                <a:cs typeface="+mn-ea"/>
                <a:sym typeface="+mn-lt"/>
              </a:rPr>
              <a:t>20</a:t>
            </a:r>
            <a:r>
              <a:rPr lang="zh-CN" altLang="en-US" sz="1400" kern="0" dirty="0">
                <a:solidFill>
                  <a:srgbClr val="264CDF"/>
                </a:solidFill>
                <a:cs typeface="+mn-ea"/>
                <a:sym typeface="+mn-lt"/>
              </a:rPr>
              <a:t>亿个文件的大数据特征库，分析更加精准全面</a:t>
            </a:r>
            <a:endParaRPr lang="en-US" altLang="zh-CN" sz="140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118080B-4207-42DB-AE31-99A9DBF60EF2}"/>
              </a:ext>
            </a:extLst>
          </p:cNvPr>
          <p:cNvGrpSpPr/>
          <p:nvPr/>
        </p:nvGrpSpPr>
        <p:grpSpPr>
          <a:xfrm>
            <a:off x="507852" y="486434"/>
            <a:ext cx="3495188" cy="656039"/>
            <a:chOff x="1442572" y="689634"/>
            <a:chExt cx="3495188" cy="65603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45B05F3-4CC4-4A33-B5F1-EED8B5AA851B}"/>
                </a:ext>
              </a:extLst>
            </p:cNvPr>
            <p:cNvGrpSpPr/>
            <p:nvPr/>
          </p:nvGrpSpPr>
          <p:grpSpPr>
            <a:xfrm>
              <a:off x="1442572" y="689634"/>
              <a:ext cx="3495188" cy="656039"/>
              <a:chOff x="928949" y="1941200"/>
              <a:chExt cx="4161211" cy="781050"/>
            </a:xfrm>
          </p:grpSpPr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0AE23DD8-D270-4598-8955-839665870A69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750230AD-1E2B-48EC-8806-3B7CA6BE7837}"/>
                  </a:ext>
                </a:extLst>
              </p:cNvPr>
              <p:cNvSpPr/>
              <p:nvPr/>
            </p:nvSpPr>
            <p:spPr>
              <a:xfrm>
                <a:off x="928949" y="1941200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D1DBA90-F9BC-4484-827C-A204FAE97753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产品优势</a:t>
                </a:r>
              </a:p>
            </p:txBody>
          </p:sp>
        </p:grpSp>
        <p:sp>
          <p:nvSpPr>
            <p:cNvPr id="21" name="iS1îḋe">
              <a:extLst>
                <a:ext uri="{FF2B5EF4-FFF2-40B4-BE49-F238E27FC236}">
                  <a16:creationId xmlns:a16="http://schemas.microsoft.com/office/drawing/2014/main" id="{DF8D7145-3963-4F55-9202-2E144AC82225}"/>
                </a:ext>
              </a:extLst>
            </p:cNvPr>
            <p:cNvSpPr/>
            <p:nvPr/>
          </p:nvSpPr>
          <p:spPr bwMode="auto">
            <a:xfrm>
              <a:off x="1606469" y="90116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oogle Shape;13;p2">
            <a:extLst>
              <a:ext uri="{FF2B5EF4-FFF2-40B4-BE49-F238E27FC236}">
                <a16:creationId xmlns:a16="http://schemas.microsoft.com/office/drawing/2014/main" id="{CAE80B44-065E-47B9-B424-52370109EA02}"/>
              </a:ext>
            </a:extLst>
          </p:cNvPr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>
              <a:extLst>
                <a:ext uri="{FF2B5EF4-FFF2-40B4-BE49-F238E27FC236}">
                  <a16:creationId xmlns:a16="http://schemas.microsoft.com/office/drawing/2014/main" id="{E34F61B1-F271-4FCC-BB66-EA8603CE31C8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>
              <a:extLst>
                <a:ext uri="{FF2B5EF4-FFF2-40B4-BE49-F238E27FC236}">
                  <a16:creationId xmlns:a16="http://schemas.microsoft.com/office/drawing/2014/main" id="{28F8E4FF-765A-4300-A238-8C9DD65DDC6E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>
            <a:extLst>
              <a:ext uri="{FF2B5EF4-FFF2-40B4-BE49-F238E27FC236}">
                <a16:creationId xmlns:a16="http://schemas.microsoft.com/office/drawing/2014/main" id="{F12784CB-A319-4D5B-AF2E-A8C259E71D88}"/>
              </a:ext>
            </a:extLst>
          </p:cNvPr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>
              <a:extLst>
                <a:ext uri="{FF2B5EF4-FFF2-40B4-BE49-F238E27FC236}">
                  <a16:creationId xmlns:a16="http://schemas.microsoft.com/office/drawing/2014/main" id="{95BCE1B1-0092-4086-9EF1-19F18472354A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>
              <a:extLst>
                <a:ext uri="{FF2B5EF4-FFF2-40B4-BE49-F238E27FC236}">
                  <a16:creationId xmlns:a16="http://schemas.microsoft.com/office/drawing/2014/main" id="{DBC5C0E3-F371-480B-B5AD-7CC511C3D17E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unmjt3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438</Words>
  <Application>Microsoft Office PowerPoint</Application>
  <PresentationFormat>宽屏</PresentationFormat>
  <Paragraphs>51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Fira Sans Extra Condensed</vt:lpstr>
      <vt:lpstr>Roboto Bold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扁平化</dc:title>
  <dc:creator>第一PPT</dc:creator>
  <cp:keywords>www.1ppt.com</cp:keywords>
  <dc:description>www.1ppt.com</dc:description>
  <cp:lastModifiedBy>Nina  Ln</cp:lastModifiedBy>
  <cp:revision>312</cp:revision>
  <dcterms:created xsi:type="dcterms:W3CDTF">2019-03-29T12:25:33Z</dcterms:created>
  <dcterms:modified xsi:type="dcterms:W3CDTF">2022-03-10T07:48:43Z</dcterms:modified>
</cp:coreProperties>
</file>